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  <p:sldMasterId id="2147483669" r:id="rId3"/>
  </p:sldMasterIdLst>
  <p:notesMasterIdLst>
    <p:notesMasterId r:id="rId18"/>
  </p:notesMasterIdLst>
  <p:handoutMasterIdLst>
    <p:handoutMasterId r:id="rId19"/>
  </p:handoutMasterIdLst>
  <p:sldIdLst>
    <p:sldId id="301" r:id="rId4"/>
    <p:sldId id="437" r:id="rId5"/>
    <p:sldId id="424" r:id="rId6"/>
    <p:sldId id="440" r:id="rId7"/>
    <p:sldId id="397" r:id="rId8"/>
    <p:sldId id="442" r:id="rId9"/>
    <p:sldId id="427" r:id="rId10"/>
    <p:sldId id="429" r:id="rId11"/>
    <p:sldId id="430" r:id="rId12"/>
    <p:sldId id="433" r:id="rId13"/>
    <p:sldId id="438" r:id="rId14"/>
    <p:sldId id="441" r:id="rId15"/>
    <p:sldId id="439" r:id="rId16"/>
    <p:sldId id="432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3104"/>
    <a:srgbClr val="3295AC"/>
    <a:srgbClr val="2F8BA1"/>
    <a:srgbClr val="37A2BB"/>
    <a:srgbClr val="35A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8" autoAdjust="0"/>
    <p:restoredTop sz="83908" autoAdjust="0"/>
  </p:normalViewPr>
  <p:slideViewPr>
    <p:cSldViewPr>
      <p:cViewPr varScale="1">
        <p:scale>
          <a:sx n="65" d="100"/>
          <a:sy n="65" d="100"/>
        </p:scale>
        <p:origin x="153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3213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640" y="-5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9E940B-B099-49AD-98F2-91665409957A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C5DE33-2C60-4113-B55B-91380F45BE8E}">
      <dgm:prSet phldrT="[Text]" custT="1"/>
      <dgm:spPr/>
      <dgm:t>
        <a:bodyPr/>
        <a:lstStyle/>
        <a:p>
          <a:r>
            <a:rPr lang="en-US" sz="1400" dirty="0" smtClean="0"/>
            <a:t>Study: Wounded Veterans, Wounded Families (telephone survey)</a:t>
          </a:r>
          <a:endParaRPr lang="en-US" sz="1400" dirty="0"/>
        </a:p>
      </dgm:t>
    </dgm:pt>
    <dgm:pt modelId="{43AE0D89-EEED-41E5-AF56-F44BDD1CE0C8}" type="parTrans" cxnId="{29166C8B-7AF6-488A-ABBB-6A2BC2F5379E}">
      <dgm:prSet/>
      <dgm:spPr/>
      <dgm:t>
        <a:bodyPr/>
        <a:lstStyle/>
        <a:p>
          <a:endParaRPr lang="en-US"/>
        </a:p>
      </dgm:t>
    </dgm:pt>
    <dgm:pt modelId="{74C5483A-61EA-4FEF-AB8A-280370E8F2E8}" type="sibTrans" cxnId="{29166C8B-7AF6-488A-ABBB-6A2BC2F5379E}">
      <dgm:prSet/>
      <dgm:spPr/>
      <dgm:t>
        <a:bodyPr/>
        <a:lstStyle/>
        <a:p>
          <a:endParaRPr lang="en-US"/>
        </a:p>
      </dgm:t>
    </dgm:pt>
    <dgm:pt modelId="{3561B8E6-A75E-424D-90EE-B8D520288D26}">
      <dgm:prSet phldrT="[Text]" custT="1"/>
      <dgm:spPr/>
      <dgm:t>
        <a:bodyPr/>
        <a:lstStyle/>
        <a:p>
          <a:r>
            <a:rPr lang="en-US" sz="1400" dirty="0" smtClean="0"/>
            <a:t>Literature Review: Research of Military/ Veteran Families</a:t>
          </a:r>
          <a:endParaRPr lang="en-US" sz="1400" dirty="0"/>
        </a:p>
      </dgm:t>
    </dgm:pt>
    <dgm:pt modelId="{CC29D31C-821A-4A57-A221-61557834AD62}" type="parTrans" cxnId="{9CF8EDD5-04EB-4414-876F-1DED16A3B90A}">
      <dgm:prSet/>
      <dgm:spPr/>
      <dgm:t>
        <a:bodyPr/>
        <a:lstStyle/>
        <a:p>
          <a:endParaRPr lang="en-US"/>
        </a:p>
      </dgm:t>
    </dgm:pt>
    <dgm:pt modelId="{884BA87D-F089-46DC-A323-3A9F6945B76C}" type="sibTrans" cxnId="{9CF8EDD5-04EB-4414-876F-1DED16A3B90A}">
      <dgm:prSet/>
      <dgm:spPr/>
      <dgm:t>
        <a:bodyPr/>
        <a:lstStyle/>
        <a:p>
          <a:endParaRPr lang="en-US"/>
        </a:p>
      </dgm:t>
    </dgm:pt>
    <dgm:pt modelId="{FF08A68E-5A9C-4271-8EB5-68982410C055}">
      <dgm:prSet phldrT="[Text]" custT="1"/>
      <dgm:spPr/>
      <dgm:t>
        <a:bodyPr/>
        <a:lstStyle/>
        <a:p>
          <a:r>
            <a:rPr lang="en-US" sz="1400" dirty="0" smtClean="0"/>
            <a:t>Family Survey (on-line)</a:t>
          </a:r>
          <a:endParaRPr lang="en-US" sz="1400" dirty="0"/>
        </a:p>
      </dgm:t>
    </dgm:pt>
    <dgm:pt modelId="{40AD538E-ECCC-41FB-A853-5210E6DE34FE}" type="parTrans" cxnId="{F355F271-0F2B-436D-B9EF-5A3552586EF9}">
      <dgm:prSet/>
      <dgm:spPr/>
      <dgm:t>
        <a:bodyPr/>
        <a:lstStyle/>
        <a:p>
          <a:endParaRPr lang="en-US"/>
        </a:p>
      </dgm:t>
    </dgm:pt>
    <dgm:pt modelId="{E2B412F0-090B-44F9-B5F8-41F4CA28A87A}" type="sibTrans" cxnId="{F355F271-0F2B-436D-B9EF-5A3552586EF9}">
      <dgm:prSet/>
      <dgm:spPr/>
      <dgm:t>
        <a:bodyPr/>
        <a:lstStyle/>
        <a:p>
          <a:endParaRPr lang="en-US"/>
        </a:p>
      </dgm:t>
    </dgm:pt>
    <dgm:pt modelId="{50B7F746-B743-455E-9F46-DAE0574FC3E3}">
      <dgm:prSet custT="1"/>
      <dgm:spPr/>
      <dgm:t>
        <a:bodyPr/>
        <a:lstStyle/>
        <a:p>
          <a:r>
            <a:rPr lang="en-US" sz="1400" dirty="0" smtClean="0"/>
            <a:t>Scoping Review: Operational Stress Injury: The impact on family mental health and well-being</a:t>
          </a:r>
          <a:endParaRPr lang="en-US" sz="1400" dirty="0"/>
        </a:p>
      </dgm:t>
    </dgm:pt>
    <dgm:pt modelId="{C429C167-787C-4C20-9D35-8CC04280CA67}" type="parTrans" cxnId="{20844C32-0243-495F-BD49-79861D8A8D01}">
      <dgm:prSet/>
      <dgm:spPr/>
      <dgm:t>
        <a:bodyPr/>
        <a:lstStyle/>
        <a:p>
          <a:endParaRPr lang="en-US"/>
        </a:p>
      </dgm:t>
    </dgm:pt>
    <dgm:pt modelId="{5D8494FB-987D-4D82-B680-B6DA37B8C2BA}" type="sibTrans" cxnId="{20844C32-0243-495F-BD49-79861D8A8D01}">
      <dgm:prSet/>
      <dgm:spPr/>
      <dgm:t>
        <a:bodyPr/>
        <a:lstStyle/>
        <a:p>
          <a:endParaRPr lang="en-US"/>
        </a:p>
      </dgm:t>
    </dgm:pt>
    <dgm:pt modelId="{FD11D493-40CE-44B5-8AA6-E9B4DF911F3F}">
      <dgm:prSet custT="1"/>
      <dgm:spPr/>
      <dgm:t>
        <a:bodyPr/>
        <a:lstStyle/>
        <a:p>
          <a:r>
            <a:rPr lang="en-US" sz="1400" dirty="0" smtClean="0"/>
            <a:t>Support to Families: Policy Development Options Paper</a:t>
          </a:r>
          <a:endParaRPr lang="en-US" sz="1400" dirty="0"/>
        </a:p>
      </dgm:t>
    </dgm:pt>
    <dgm:pt modelId="{B64AE018-F756-410C-B4DA-C18284204500}" type="parTrans" cxnId="{86323727-ABCF-4E4E-8617-5B8DECC61C13}">
      <dgm:prSet/>
      <dgm:spPr/>
      <dgm:t>
        <a:bodyPr/>
        <a:lstStyle/>
        <a:p>
          <a:endParaRPr lang="en-US"/>
        </a:p>
      </dgm:t>
    </dgm:pt>
    <dgm:pt modelId="{3BBA2A08-DBBF-4B0B-96AF-E506BE5D86A0}" type="sibTrans" cxnId="{86323727-ABCF-4E4E-8617-5B8DECC61C13}">
      <dgm:prSet/>
      <dgm:spPr/>
      <dgm:t>
        <a:bodyPr/>
        <a:lstStyle/>
        <a:p>
          <a:endParaRPr lang="en-US"/>
        </a:p>
      </dgm:t>
    </dgm:pt>
    <dgm:pt modelId="{F9854D51-7D45-4AED-8FD6-A0C5E0703D03}" type="pres">
      <dgm:prSet presAssocID="{549E940B-B099-49AD-98F2-91665409957A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CEFE6F3-1E34-4073-B770-9BEECB6CF349}" type="pres">
      <dgm:prSet presAssocID="{549E940B-B099-49AD-98F2-91665409957A}" presName="arrow" presStyleLbl="bgShp" presStyleIdx="0" presStyleCnt="1" custScaleX="115352" custLinFactNeighborX="578"/>
      <dgm:spPr/>
      <dgm:t>
        <a:bodyPr/>
        <a:lstStyle/>
        <a:p>
          <a:endParaRPr lang="en-US"/>
        </a:p>
      </dgm:t>
    </dgm:pt>
    <dgm:pt modelId="{C7715ECC-C26D-49B0-AFB7-DF67D32B6DA6}" type="pres">
      <dgm:prSet presAssocID="{549E940B-B099-49AD-98F2-91665409957A}" presName="arrowDiagram5" presStyleCnt="0"/>
      <dgm:spPr/>
      <dgm:t>
        <a:bodyPr/>
        <a:lstStyle/>
        <a:p>
          <a:endParaRPr lang="en-US"/>
        </a:p>
      </dgm:t>
    </dgm:pt>
    <dgm:pt modelId="{9699A76C-205E-43BB-BDAD-BDE781288614}" type="pres">
      <dgm:prSet presAssocID="{32C5DE33-2C60-4113-B55B-91380F45BE8E}" presName="bullet5a" presStyleLbl="node1" presStyleIdx="0" presStyleCnt="5" custLinFactX="-100000" custLinFactNeighborX="-149241" custLinFactNeighborY="-10903"/>
      <dgm:spPr/>
      <dgm:t>
        <a:bodyPr/>
        <a:lstStyle/>
        <a:p>
          <a:endParaRPr lang="en-US"/>
        </a:p>
      </dgm:t>
    </dgm:pt>
    <dgm:pt modelId="{E4FFC631-C147-4FF3-9945-1E8B7D1D0DE9}" type="pres">
      <dgm:prSet presAssocID="{32C5DE33-2C60-4113-B55B-91380F45BE8E}" presName="textBox5a" presStyleLbl="revTx" presStyleIdx="0" presStyleCnt="5" custScaleX="201538" custScaleY="86687" custLinFactNeighborX="-7291" custLinFactNeighborY="36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90DB9E-781A-4F76-A07F-E490DA988DD4}" type="pres">
      <dgm:prSet presAssocID="{3561B8E6-A75E-424D-90EE-B8D520288D26}" presName="bullet5b" presStyleLbl="node1" presStyleIdx="1" presStyleCnt="5" custLinFactNeighborY="-35985"/>
      <dgm:spPr/>
      <dgm:t>
        <a:bodyPr/>
        <a:lstStyle/>
        <a:p>
          <a:endParaRPr lang="en-US"/>
        </a:p>
      </dgm:t>
    </dgm:pt>
    <dgm:pt modelId="{5319424C-CECD-4821-893E-1DB698508200}" type="pres">
      <dgm:prSet presAssocID="{3561B8E6-A75E-424D-90EE-B8D520288D26}" presName="textBox5b" presStyleLbl="revTx" presStyleIdx="1" presStyleCnt="5" custScaleX="135074" custScaleY="91012" custLinFactNeighborX="7655" custLinFactNeighborY="68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0EFE1F-D957-4F5F-A215-5FEF89C56643}" type="pres">
      <dgm:prSet presAssocID="{FF08A68E-5A9C-4271-8EB5-68982410C055}" presName="bullet5c" presStyleLbl="node1" presStyleIdx="2" presStyleCnt="5"/>
      <dgm:spPr/>
      <dgm:t>
        <a:bodyPr/>
        <a:lstStyle/>
        <a:p>
          <a:endParaRPr lang="en-US"/>
        </a:p>
      </dgm:t>
    </dgm:pt>
    <dgm:pt modelId="{FEFC0BA2-2790-4A1E-9BBE-5A3B34654275}" type="pres">
      <dgm:prSet presAssocID="{FF08A68E-5A9C-4271-8EB5-68982410C055}" presName="textBox5c" presStyleLbl="revTx" presStyleIdx="2" presStyleCnt="5" custScaleX="94383" custScaleY="81217" custLinFactNeighborX="-15339" custLinFactNeighborY="50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F48FB2-D757-4DEA-8D31-1764C2A4BB71}" type="pres">
      <dgm:prSet presAssocID="{50B7F746-B743-455E-9F46-DAE0574FC3E3}" presName="bullet5d" presStyleLbl="node1" presStyleIdx="3" presStyleCnt="5"/>
      <dgm:spPr/>
      <dgm:t>
        <a:bodyPr/>
        <a:lstStyle/>
        <a:p>
          <a:endParaRPr lang="en-US"/>
        </a:p>
      </dgm:t>
    </dgm:pt>
    <dgm:pt modelId="{9E5591AE-1F78-4370-B486-FC7F1274A5A4}" type="pres">
      <dgm:prSet presAssocID="{50B7F746-B743-455E-9F46-DAE0574FC3E3}" presName="textBox5d" presStyleLbl="revTx" presStyleIdx="3" presStyleCnt="5" custScaleY="78258" custLinFactNeighborX="-22853" custLinFactNeighborY="64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065310-687B-4CED-AAA4-D481C1E245D1}" type="pres">
      <dgm:prSet presAssocID="{FD11D493-40CE-44B5-8AA6-E9B4DF911F3F}" presName="bullet5e" presStyleLbl="node1" presStyleIdx="4" presStyleCnt="5"/>
      <dgm:spPr/>
      <dgm:t>
        <a:bodyPr/>
        <a:lstStyle/>
        <a:p>
          <a:endParaRPr lang="en-US"/>
        </a:p>
      </dgm:t>
    </dgm:pt>
    <dgm:pt modelId="{F8753755-CE55-473F-95D6-9A5EF52FB613}" type="pres">
      <dgm:prSet presAssocID="{FD11D493-40CE-44B5-8AA6-E9B4DF911F3F}" presName="textBox5e" presStyleLbl="revTx" presStyleIdx="4" presStyleCnt="5" custScaleX="109472" custScaleY="61819" custLinFactNeighborX="-32671" custLinFactNeighborY="-4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F8EDD5-04EB-4414-876F-1DED16A3B90A}" srcId="{549E940B-B099-49AD-98F2-91665409957A}" destId="{3561B8E6-A75E-424D-90EE-B8D520288D26}" srcOrd="1" destOrd="0" parTransId="{CC29D31C-821A-4A57-A221-61557834AD62}" sibTransId="{884BA87D-F089-46DC-A323-3A9F6945B76C}"/>
    <dgm:cxn modelId="{841F3B16-A826-4817-BB6C-562EBDE18BFE}" type="presOf" srcId="{FF08A68E-5A9C-4271-8EB5-68982410C055}" destId="{FEFC0BA2-2790-4A1E-9BBE-5A3B34654275}" srcOrd="0" destOrd="0" presId="urn:microsoft.com/office/officeart/2005/8/layout/arrow2"/>
    <dgm:cxn modelId="{03A41905-CA69-4719-A009-BE8B7DAB7E08}" type="presOf" srcId="{50B7F746-B743-455E-9F46-DAE0574FC3E3}" destId="{9E5591AE-1F78-4370-B486-FC7F1274A5A4}" srcOrd="0" destOrd="0" presId="urn:microsoft.com/office/officeart/2005/8/layout/arrow2"/>
    <dgm:cxn modelId="{57D2B23E-409F-410D-8DC5-AA0EB894415E}" type="presOf" srcId="{549E940B-B099-49AD-98F2-91665409957A}" destId="{F9854D51-7D45-4AED-8FD6-A0C5E0703D03}" srcOrd="0" destOrd="0" presId="urn:microsoft.com/office/officeart/2005/8/layout/arrow2"/>
    <dgm:cxn modelId="{2E37565C-AE09-4BEA-B110-50CDA1595B45}" type="presOf" srcId="{3561B8E6-A75E-424D-90EE-B8D520288D26}" destId="{5319424C-CECD-4821-893E-1DB698508200}" srcOrd="0" destOrd="0" presId="urn:microsoft.com/office/officeart/2005/8/layout/arrow2"/>
    <dgm:cxn modelId="{F355F271-0F2B-436D-B9EF-5A3552586EF9}" srcId="{549E940B-B099-49AD-98F2-91665409957A}" destId="{FF08A68E-5A9C-4271-8EB5-68982410C055}" srcOrd="2" destOrd="0" parTransId="{40AD538E-ECCC-41FB-A853-5210E6DE34FE}" sibTransId="{E2B412F0-090B-44F9-B5F8-41F4CA28A87A}"/>
    <dgm:cxn modelId="{20844C32-0243-495F-BD49-79861D8A8D01}" srcId="{549E940B-B099-49AD-98F2-91665409957A}" destId="{50B7F746-B743-455E-9F46-DAE0574FC3E3}" srcOrd="3" destOrd="0" parTransId="{C429C167-787C-4C20-9D35-8CC04280CA67}" sibTransId="{5D8494FB-987D-4D82-B680-B6DA37B8C2BA}"/>
    <dgm:cxn modelId="{86323727-ABCF-4E4E-8617-5B8DECC61C13}" srcId="{549E940B-B099-49AD-98F2-91665409957A}" destId="{FD11D493-40CE-44B5-8AA6-E9B4DF911F3F}" srcOrd="4" destOrd="0" parTransId="{B64AE018-F756-410C-B4DA-C18284204500}" sibTransId="{3BBA2A08-DBBF-4B0B-96AF-E506BE5D86A0}"/>
    <dgm:cxn modelId="{43C609E3-9DF0-45FA-8054-6E7110D11EA1}" type="presOf" srcId="{FD11D493-40CE-44B5-8AA6-E9B4DF911F3F}" destId="{F8753755-CE55-473F-95D6-9A5EF52FB613}" srcOrd="0" destOrd="0" presId="urn:microsoft.com/office/officeart/2005/8/layout/arrow2"/>
    <dgm:cxn modelId="{D9259584-FA2F-459B-8F6D-9505E175D84E}" type="presOf" srcId="{32C5DE33-2C60-4113-B55B-91380F45BE8E}" destId="{E4FFC631-C147-4FF3-9945-1E8B7D1D0DE9}" srcOrd="0" destOrd="0" presId="urn:microsoft.com/office/officeart/2005/8/layout/arrow2"/>
    <dgm:cxn modelId="{29166C8B-7AF6-488A-ABBB-6A2BC2F5379E}" srcId="{549E940B-B099-49AD-98F2-91665409957A}" destId="{32C5DE33-2C60-4113-B55B-91380F45BE8E}" srcOrd="0" destOrd="0" parTransId="{43AE0D89-EEED-41E5-AF56-F44BDD1CE0C8}" sibTransId="{74C5483A-61EA-4FEF-AB8A-280370E8F2E8}"/>
    <dgm:cxn modelId="{B3E6D696-3046-41CF-8714-88139007EDFA}" type="presParOf" srcId="{F9854D51-7D45-4AED-8FD6-A0C5E0703D03}" destId="{9CEFE6F3-1E34-4073-B770-9BEECB6CF349}" srcOrd="0" destOrd="0" presId="urn:microsoft.com/office/officeart/2005/8/layout/arrow2"/>
    <dgm:cxn modelId="{9FCF80A0-5B36-4D26-AD08-FD287797F8D6}" type="presParOf" srcId="{F9854D51-7D45-4AED-8FD6-A0C5E0703D03}" destId="{C7715ECC-C26D-49B0-AFB7-DF67D32B6DA6}" srcOrd="1" destOrd="0" presId="urn:microsoft.com/office/officeart/2005/8/layout/arrow2"/>
    <dgm:cxn modelId="{945F24A7-2BA4-4075-86D6-C945E2781C68}" type="presParOf" srcId="{C7715ECC-C26D-49B0-AFB7-DF67D32B6DA6}" destId="{9699A76C-205E-43BB-BDAD-BDE781288614}" srcOrd="0" destOrd="0" presId="urn:microsoft.com/office/officeart/2005/8/layout/arrow2"/>
    <dgm:cxn modelId="{D1F4F9AA-4661-46E0-894C-5FF57A7792CF}" type="presParOf" srcId="{C7715ECC-C26D-49B0-AFB7-DF67D32B6DA6}" destId="{E4FFC631-C147-4FF3-9945-1E8B7D1D0DE9}" srcOrd="1" destOrd="0" presId="urn:microsoft.com/office/officeart/2005/8/layout/arrow2"/>
    <dgm:cxn modelId="{BBA49D40-5501-40F1-9995-830A3A0ABD4D}" type="presParOf" srcId="{C7715ECC-C26D-49B0-AFB7-DF67D32B6DA6}" destId="{2B90DB9E-781A-4F76-A07F-E490DA988DD4}" srcOrd="2" destOrd="0" presId="urn:microsoft.com/office/officeart/2005/8/layout/arrow2"/>
    <dgm:cxn modelId="{FEA37B13-2EA4-4DF6-8EC7-278C6D4987FD}" type="presParOf" srcId="{C7715ECC-C26D-49B0-AFB7-DF67D32B6DA6}" destId="{5319424C-CECD-4821-893E-1DB698508200}" srcOrd="3" destOrd="0" presId="urn:microsoft.com/office/officeart/2005/8/layout/arrow2"/>
    <dgm:cxn modelId="{4C769917-9351-4F51-A004-F3AB38910C70}" type="presParOf" srcId="{C7715ECC-C26D-49B0-AFB7-DF67D32B6DA6}" destId="{E60EFE1F-D957-4F5F-A215-5FEF89C56643}" srcOrd="4" destOrd="0" presId="urn:microsoft.com/office/officeart/2005/8/layout/arrow2"/>
    <dgm:cxn modelId="{6E39302F-2BC2-4B3B-9F61-183496F69790}" type="presParOf" srcId="{C7715ECC-C26D-49B0-AFB7-DF67D32B6DA6}" destId="{FEFC0BA2-2790-4A1E-9BBE-5A3B34654275}" srcOrd="5" destOrd="0" presId="urn:microsoft.com/office/officeart/2005/8/layout/arrow2"/>
    <dgm:cxn modelId="{E288133C-4EB7-4AD6-9AA6-46237B78E361}" type="presParOf" srcId="{C7715ECC-C26D-49B0-AFB7-DF67D32B6DA6}" destId="{B5F48FB2-D757-4DEA-8D31-1764C2A4BB71}" srcOrd="6" destOrd="0" presId="urn:microsoft.com/office/officeart/2005/8/layout/arrow2"/>
    <dgm:cxn modelId="{ADADD142-3745-4DBE-88C4-5FED1F3F8130}" type="presParOf" srcId="{C7715ECC-C26D-49B0-AFB7-DF67D32B6DA6}" destId="{9E5591AE-1F78-4370-B486-FC7F1274A5A4}" srcOrd="7" destOrd="0" presId="urn:microsoft.com/office/officeart/2005/8/layout/arrow2"/>
    <dgm:cxn modelId="{595CF2C8-2D0A-459C-993E-011D91A5348C}" type="presParOf" srcId="{C7715ECC-C26D-49B0-AFB7-DF67D32B6DA6}" destId="{65065310-687B-4CED-AAA4-D481C1E245D1}" srcOrd="8" destOrd="0" presId="urn:microsoft.com/office/officeart/2005/8/layout/arrow2"/>
    <dgm:cxn modelId="{715676FD-5FB3-40B9-B2D5-02A68231CD67}" type="presParOf" srcId="{C7715ECC-C26D-49B0-AFB7-DF67D32B6DA6}" destId="{F8753755-CE55-473F-95D6-9A5EF52FB613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EFE6F3-1E34-4073-B770-9BEECB6CF349}">
      <dsp:nvSpPr>
        <dsp:cNvPr id="0" name=""/>
        <dsp:cNvSpPr/>
      </dsp:nvSpPr>
      <dsp:spPr>
        <a:xfrm>
          <a:off x="158702" y="0"/>
          <a:ext cx="8229619" cy="4458971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99A76C-205E-43BB-BDAD-BDE781288614}">
      <dsp:nvSpPr>
        <dsp:cNvPr id="0" name=""/>
        <dsp:cNvSpPr/>
      </dsp:nvSpPr>
      <dsp:spPr>
        <a:xfrm>
          <a:off x="958852" y="3297800"/>
          <a:ext cx="164090" cy="1640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FFC631-C147-4FF3-9945-1E8B7D1D0DE9}">
      <dsp:nvSpPr>
        <dsp:cNvPr id="0" name=""/>
        <dsp:cNvSpPr/>
      </dsp:nvSpPr>
      <dsp:spPr>
        <a:xfrm>
          <a:off x="907248" y="3507271"/>
          <a:ext cx="1883574" cy="9199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948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Study: Wounded Veterans, Wounded Families (telephone survey)</a:t>
          </a:r>
          <a:endParaRPr lang="en-US" sz="1400" kern="1200" dirty="0"/>
        </a:p>
      </dsp:txBody>
      <dsp:txXfrm>
        <a:off x="907248" y="3507271"/>
        <a:ext cx="1883574" cy="919952"/>
      </dsp:txXfrm>
    </dsp:sp>
    <dsp:sp modelId="{2B90DB9E-781A-4F76-A07F-E490DA988DD4}">
      <dsp:nvSpPr>
        <dsp:cNvPr id="0" name=""/>
        <dsp:cNvSpPr/>
      </dsp:nvSpPr>
      <dsp:spPr>
        <a:xfrm>
          <a:off x="2256059" y="2369821"/>
          <a:ext cx="256836" cy="2568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19424C-CECD-4821-893E-1DB698508200}">
      <dsp:nvSpPr>
        <dsp:cNvPr id="0" name=""/>
        <dsp:cNvSpPr/>
      </dsp:nvSpPr>
      <dsp:spPr>
        <a:xfrm>
          <a:off x="2267445" y="2758585"/>
          <a:ext cx="1599685" cy="170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092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Literature Review: Research of Military/ Veteran Families</a:t>
          </a:r>
          <a:endParaRPr lang="en-US" sz="1400" kern="1200" dirty="0"/>
        </a:p>
      </dsp:txBody>
      <dsp:txXfrm>
        <a:off x="2267445" y="2758585"/>
        <a:ext cx="1599685" cy="1700385"/>
      </dsp:txXfrm>
    </dsp:sp>
    <dsp:sp modelId="{E60EFE1F-D957-4F5F-A215-5FEF89C56643}">
      <dsp:nvSpPr>
        <dsp:cNvPr id="0" name=""/>
        <dsp:cNvSpPr/>
      </dsp:nvSpPr>
      <dsp:spPr>
        <a:xfrm>
          <a:off x="3397556" y="1781804"/>
          <a:ext cx="342448" cy="3424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FC0BA2-2790-4A1E-9BBE-5A3B34654275}">
      <dsp:nvSpPr>
        <dsp:cNvPr id="0" name=""/>
        <dsp:cNvSpPr/>
      </dsp:nvSpPr>
      <dsp:spPr>
        <a:xfrm>
          <a:off x="3396244" y="2315776"/>
          <a:ext cx="1299588" cy="2035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457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Family Survey (on-line)</a:t>
          </a:r>
          <a:endParaRPr lang="en-US" sz="1400" kern="1200" dirty="0"/>
        </a:p>
      </dsp:txBody>
      <dsp:txXfrm>
        <a:off x="3396244" y="2315776"/>
        <a:ext cx="1299588" cy="2035250"/>
      </dsp:txXfrm>
    </dsp:sp>
    <dsp:sp modelId="{B5F48FB2-D757-4DEA-8D31-1764C2A4BB71}">
      <dsp:nvSpPr>
        <dsp:cNvPr id="0" name=""/>
        <dsp:cNvSpPr/>
      </dsp:nvSpPr>
      <dsp:spPr>
        <a:xfrm>
          <a:off x="4724545" y="1250295"/>
          <a:ext cx="442329" cy="4423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5591AE-1F78-4370-B486-FC7F1274A5A4}">
      <dsp:nvSpPr>
        <dsp:cNvPr id="0" name=""/>
        <dsp:cNvSpPr/>
      </dsp:nvSpPr>
      <dsp:spPr>
        <a:xfrm>
          <a:off x="4619628" y="1988807"/>
          <a:ext cx="1426870" cy="23379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381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Scoping Review: Operational Stress Injury: The impact on family mental health and well-being</a:t>
          </a:r>
          <a:endParaRPr lang="en-US" sz="1400" kern="1200" dirty="0"/>
        </a:p>
      </dsp:txBody>
      <dsp:txXfrm>
        <a:off x="4619628" y="1988807"/>
        <a:ext cx="1426870" cy="2337966"/>
      </dsp:txXfrm>
    </dsp:sp>
    <dsp:sp modelId="{65065310-687B-4CED-AAA4-D481C1E245D1}">
      <dsp:nvSpPr>
        <dsp:cNvPr id="0" name=""/>
        <dsp:cNvSpPr/>
      </dsp:nvSpPr>
      <dsp:spPr>
        <a:xfrm>
          <a:off x="6090774" y="895361"/>
          <a:ext cx="563613" cy="5636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753755-CE55-473F-95D6-9A5EF52FB613}">
      <dsp:nvSpPr>
        <dsp:cNvPr id="0" name=""/>
        <dsp:cNvSpPr/>
      </dsp:nvSpPr>
      <dsp:spPr>
        <a:xfrm>
          <a:off x="5838832" y="1788847"/>
          <a:ext cx="1562023" cy="2028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647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Support to Families: Policy Development Options Paper</a:t>
          </a:r>
          <a:endParaRPr lang="en-US" sz="1400" kern="1200" dirty="0"/>
        </a:p>
      </dsp:txBody>
      <dsp:txXfrm>
        <a:off x="5838832" y="1788847"/>
        <a:ext cx="1562023" cy="20287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EED9B8-A90B-4598-9529-3571B63B4B34}" type="datetimeFigureOut">
              <a:rPr lang="en-US" smtClean="0"/>
              <a:pPr/>
              <a:t>2018/06/18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D8A5-013A-4C92-971F-5617735BF7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272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C09D4B-4C88-4F1C-9044-0EE1A252A597}" type="datetimeFigureOut">
              <a:rPr lang="en-US" smtClean="0"/>
              <a:pPr/>
              <a:t>2018/06/18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EC40E0-7A83-4528-8B33-E487DCE0C0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232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40E0-7A83-4528-8B33-E487DCE0C0B6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6432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40E0-7A83-4528-8B33-E487DCE0C0B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6406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7150" indent="-457200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40E0-7A83-4528-8B33-E487DCE0C0B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817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40E0-7A83-4528-8B33-E487DCE0C0B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0416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40E0-7A83-4528-8B33-E487DCE0C0B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283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40E0-7A83-4528-8B33-E487DCE0C0B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817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40E0-7A83-4528-8B33-E487DCE0C0B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219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40E0-7A83-4528-8B33-E487DCE0C0B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700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40E0-7A83-4528-8B33-E487DCE0C0B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245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40E0-7A83-4528-8B33-E487DCE0C0B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5454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40E0-7A83-4528-8B33-E487DCE0C0B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90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40E0-7A83-4528-8B33-E487DCE0C0B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8592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40E0-7A83-4528-8B33-E487DCE0C0B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7406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40E0-7A83-4528-8B33-E487DCE0C0B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890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56CBA-507D-4473-9242-BFAF9410E568}" type="datetime1">
              <a:rPr lang="en-US" smtClean="0"/>
              <a:pPr/>
              <a:t>2018/06/18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EED84-6E73-4F1B-9826-FA7AF76C3702}" type="datetime1">
              <a:rPr lang="en-US" smtClean="0"/>
              <a:pPr/>
              <a:t>2018/06/18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1752600"/>
            <a:ext cx="8229600" cy="4267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5722-2B46-4F76-9B44-00288A6DC7E0}" type="datetimeFigureOut">
              <a:rPr lang="en-US" smtClean="0"/>
              <a:pPr/>
              <a:t>2018/06/18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471D-743F-4A54-B334-83EC105EBC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5722-2B46-4F76-9B44-00288A6DC7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2018/06/18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471D-743F-4A54-B334-83EC105EB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236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AD35F-0F15-4C4C-A95A-187181F4463D}" type="datetime1">
              <a:rPr lang="en-US" smtClean="0"/>
              <a:pPr/>
              <a:t>2018/06/18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9" descr="canada-wordmark_colou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6324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banner4-color-version-e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51597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95B6-D162-483F-BAB8-3BF690DE8715}" type="datetime1">
              <a:rPr lang="en-US" smtClean="0"/>
              <a:pPr/>
              <a:t>2018/06/18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B42CA-062C-465B-9D3D-3F64F1EED42F}" type="datetime1">
              <a:rPr lang="en-US" smtClean="0"/>
              <a:pPr/>
              <a:t>2018/06/18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A7868-7DBF-48EA-A5F3-8D7E50E2642D}" type="datetime1">
              <a:rPr lang="en-US" smtClean="0"/>
              <a:pPr/>
              <a:t>2018/06/18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4CB5-038E-4AF0-8931-E0E5F2A28473}" type="datetime1">
              <a:rPr lang="en-US" smtClean="0"/>
              <a:pPr/>
              <a:t>2018/06/18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CFE4-646E-4CB2-9687-50A5FEE842CD}" type="datetime1">
              <a:rPr lang="en-US" smtClean="0"/>
              <a:pPr/>
              <a:t>2018/06/18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1C4C-8057-459C-AC71-8DCFBD1DF2D4}" type="datetime1">
              <a:rPr lang="en-US" smtClean="0"/>
              <a:pPr/>
              <a:t>2018/06/18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609B-0B97-4960-8C02-40FED40575DE}" type="datetime1">
              <a:rPr lang="en-US" smtClean="0"/>
              <a:pPr/>
              <a:t>2018/06/18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EED84-6E73-4F1B-9826-FA7AF76C3702}" type="datetime1">
              <a:rPr lang="en-US" smtClean="0"/>
              <a:pPr/>
              <a:t>2018/06/18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2E7D6-00FC-4F05-8D68-6F69D83B91B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banner4-color-version-e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0" y="0"/>
            <a:ext cx="9144000" cy="1515979"/>
          </a:xfrm>
          <a:prstGeom prst="rect">
            <a:avLst/>
          </a:prstGeom>
        </p:spPr>
      </p:pic>
      <p:pic>
        <p:nvPicPr>
          <p:cNvPr id="8" name="Picture 9" descr="canada-wordmark_colou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858000" y="6324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</a:t>
            </a:r>
            <a:r>
              <a:rPr lang="en-US" dirty="0" err="1" smtClean="0"/>
              <a:t>levl</a:t>
            </a:r>
            <a:endParaRPr lang="en-US" dirty="0" smtClean="0"/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45722-2B46-4F76-9B44-00288A6DC7E0}" type="datetimeFigureOut">
              <a:rPr lang="en-US" smtClean="0"/>
              <a:pPr/>
              <a:t>2018/06/18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5471D-743F-4A54-B334-83EC105EBC3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banner4-color-version-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51597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</a:t>
            </a:r>
            <a:r>
              <a:rPr lang="en-US" dirty="0" err="1" smtClean="0"/>
              <a:t>levl</a:t>
            </a:r>
            <a:endParaRPr lang="en-US" dirty="0" smtClean="0"/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45722-2B46-4F76-9B44-00288A6DC7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2018/06/18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5471D-743F-4A54-B334-83EC105EB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banner4-color-version-e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515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503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2209800"/>
            <a:ext cx="7772400" cy="27432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NEW RESEARCH ON VETERAN FAMILIES: </a:t>
            </a:r>
            <a:r>
              <a:rPr lang="en-US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Qualitative Study on the Health and Well-being of Families of Canadian Armed Forces Veterans with Mental Health Problems</a:t>
            </a:r>
            <a:br>
              <a:rPr lang="en-US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cap="all" smtClean="0">
                <a:latin typeface="Arial" panose="020B0604020202020204" pitchFamily="34" charset="0"/>
                <a:cs typeface="Arial" panose="020B0604020202020204" pitchFamily="34" charset="0"/>
              </a:rPr>
              <a:t>JUNE  </a:t>
            </a:r>
            <a:r>
              <a:rPr lang="en-US" sz="2400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endParaRPr lang="en-US" sz="2400" cap="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16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45700"/>
            <a:ext cx="8382000" cy="4656525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Identity challenges (losing themselves, giving up jobs, being a caregiver and not a spouse)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Veteran in denial and families face stigma/fear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 what others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think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Supports target Veterans and there is a lack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Relying on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Veteran as their primary source of information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“… my husband is the one who gets all the information, but he is the one that is sick. And when he is given information, he forgets.”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Navigation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What’s available and who is eligible; proving mental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health problem is related to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service; bureaucracy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paper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Culture gaps (e.g. insufficient understanding by civilian service providers and friends):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“It’s the loneliest thing, not having anyone to know what it’s like.”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Geographic isolation (rural/remote)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1450564"/>
            <a:ext cx="9144000" cy="726848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Families Identified Barriers</a:t>
            </a:r>
            <a:endParaRPr lang="en-C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44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234" y="2250848"/>
            <a:ext cx="8382000" cy="3902075"/>
          </a:xfrm>
        </p:spPr>
        <p:txBody>
          <a:bodyPr>
            <a:normAutofit/>
          </a:bodyPr>
          <a:lstStyle/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Fill gaps in services/supports, such as services for children or targeted services in rural/remote areas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They want to be more involved in Veterans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’ mental health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care, such as having resources to better understand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They want to be more involved in the transition process and to see navigation simplified to access supports</a:t>
            </a: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They believe transition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processes, systems and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services could be improved, such as ensuring benefits are in place before release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2" indent="-457200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5766" y="1524000"/>
            <a:ext cx="9144000" cy="726848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Suggestions from Family Members</a:t>
            </a:r>
            <a:endParaRPr lang="en-C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10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2781"/>
            <a:ext cx="8382000" cy="4253569"/>
          </a:xfrm>
        </p:spPr>
        <p:txBody>
          <a:bodyPr>
            <a:normAutofit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This qualitative study confirmed previous thinking that families: </a:t>
            </a:r>
          </a:p>
          <a:p>
            <a:pPr marL="857250" lvl="2" indent="-457200">
              <a:buFont typeface="Wingdings" panose="05000000000000000000" pitchFamily="2" charset="2"/>
              <a:buChar char="ü"/>
            </a:pPr>
            <a:r>
              <a:rPr lang="en-C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are important to Veteran well-being and adjustment to civilian life</a:t>
            </a:r>
          </a:p>
          <a:p>
            <a:pPr marL="857250" lvl="2" indent="-457200">
              <a:buFont typeface="Wingdings" panose="05000000000000000000" pitchFamily="2" charset="2"/>
              <a:buChar char="ü"/>
            </a:pPr>
            <a:r>
              <a:rPr lang="en-C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experience stress and caregiver burnout</a:t>
            </a:r>
          </a:p>
          <a:p>
            <a:pPr marL="857250" lvl="2" indent="-457200">
              <a:buFont typeface="Wingdings" panose="05000000000000000000" pitchFamily="2" charset="2"/>
              <a:buChar char="ü"/>
            </a:pPr>
            <a:r>
              <a:rPr lang="en-C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put jobs on hold or limit career progression </a:t>
            </a:r>
          </a:p>
          <a:p>
            <a:pPr marL="857250" lvl="2" indent="-457200">
              <a:buFont typeface="Wingdings" panose="05000000000000000000" pitchFamily="2" charset="2"/>
              <a:buChar char="ü"/>
            </a:pPr>
            <a:r>
              <a:rPr lang="en-C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are resilient </a:t>
            </a:r>
          </a:p>
          <a:p>
            <a:pPr marL="857250" lvl="2" indent="-457200">
              <a:buFont typeface="Wingdings" panose="05000000000000000000" pitchFamily="2" charset="2"/>
              <a:buChar char="ü"/>
            </a:pPr>
            <a:r>
              <a:rPr lang="en-C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can feel isolated and misunderstood by “civilian” society</a:t>
            </a:r>
          </a:p>
          <a:p>
            <a:pPr marL="857250" lvl="2" indent="-457200">
              <a:buFont typeface="Wingdings" panose="05000000000000000000" pitchFamily="2" charset="2"/>
              <a:buChar char="ü"/>
            </a:pPr>
            <a:r>
              <a:rPr lang="en-C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are committed </a:t>
            </a: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to family </a:t>
            </a:r>
            <a:r>
              <a:rPr lang="en-C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obligations</a:t>
            </a:r>
          </a:p>
          <a:p>
            <a:pPr marL="857250" lvl="2" indent="-457200">
              <a:buFont typeface="Wingdings" panose="05000000000000000000" pitchFamily="2" charset="2"/>
              <a:buChar char="ü"/>
            </a:pP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find it difficult to navigate the system to access support</a:t>
            </a:r>
          </a:p>
          <a:p>
            <a:pPr marL="857250" lvl="2" indent="-457200">
              <a:buFont typeface="Wingdings" panose="05000000000000000000" pitchFamily="2" charset="2"/>
              <a:buChar char="ü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not aware of all of the supports available to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</a:p>
          <a:p>
            <a:pPr marL="857250" lvl="2" indent="-457200">
              <a:buFont typeface="Wingdings" panose="05000000000000000000" pitchFamily="2" charset="2"/>
              <a:buChar char="ü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prefer to receive information and support directly (not via the Veteran)</a:t>
            </a:r>
          </a:p>
          <a:p>
            <a:pPr marL="857250" lvl="2" indent="-457200">
              <a:buFont typeface="Wingdings" panose="05000000000000000000" pitchFamily="2" charset="2"/>
              <a:buChar char="ü"/>
            </a:pPr>
            <a:r>
              <a:rPr lang="en-C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face barriers like stigma and geographic isolation </a:t>
            </a:r>
          </a:p>
          <a:p>
            <a:pPr marL="857250" lvl="2" indent="-457200">
              <a:buFont typeface="Wingdings" panose="05000000000000000000" pitchFamily="2" charset="2"/>
              <a:buChar char="ü"/>
            </a:pPr>
            <a:endParaRPr lang="en-CA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2" indent="-285750">
              <a:buFont typeface="Wingdings" panose="05000000000000000000" pitchFamily="2" charset="2"/>
              <a:buChar char="ü"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-457200">
              <a:buFont typeface="Wingdings" panose="05000000000000000000" pitchFamily="2" charset="2"/>
              <a:buChar char="ü"/>
            </a:pPr>
            <a:endParaRPr lang="en-CA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2" indent="0">
              <a:buNone/>
            </a:pPr>
            <a:endParaRPr lang="en-CA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1375933"/>
            <a:ext cx="7620000" cy="726848"/>
          </a:xfrm>
        </p:spPr>
        <p:txBody>
          <a:bodyPr>
            <a:noAutofit/>
          </a:bodyPr>
          <a:lstStyle/>
          <a:p>
            <a:r>
              <a:rPr lang="en-C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Do We Know Now?</a:t>
            </a:r>
            <a:endParaRPr lang="en-C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20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2781"/>
            <a:ext cx="8382000" cy="4253569"/>
          </a:xfrm>
        </p:spPr>
        <p:txBody>
          <a:bodyPr>
            <a:normAutofit lnSpcReduction="10000"/>
          </a:bodyPr>
          <a:lstStyle/>
          <a:p>
            <a:pPr marL="0" indent="-400050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evidence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indicates that family members: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xperience identity challenges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find that military-centric supports work best (shared identity)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are the first to recognize problems the Veteran is having and their mental health problems often started before release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 used to a culture that does not seek help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need to receive information prior to the Veteran’s release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can derive a sense of purpose from their role in caring for the Veteran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have developed positive coping mechanisms that may help other families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may need help with negative coping mechanisms, such as substance abuse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report benefits from counselling, therapy and other formal supports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prefer peer support (shared identity) and online interactions as informal supports</a:t>
            </a:r>
          </a:p>
          <a:p>
            <a:pPr marL="685800" lvl="2" indent="-285750">
              <a:buFont typeface="Wingdings" panose="05000000000000000000" pitchFamily="2" charset="2"/>
              <a:buChar char="ü"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-457200">
              <a:buFont typeface="Wingdings" panose="05000000000000000000" pitchFamily="2" charset="2"/>
              <a:buChar char="ü"/>
            </a:pPr>
            <a:endParaRPr lang="en-CA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2" indent="0">
              <a:buNone/>
            </a:pPr>
            <a:endParaRPr lang="en-CA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1375933"/>
            <a:ext cx="7620000" cy="726848"/>
          </a:xfrm>
        </p:spPr>
        <p:txBody>
          <a:bodyPr>
            <a:noAutofit/>
          </a:bodyPr>
          <a:lstStyle/>
          <a:p>
            <a:r>
              <a:rPr lang="en-C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Is New From This Study?</a:t>
            </a:r>
            <a:endParaRPr lang="en-C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17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1450564"/>
            <a:ext cx="9144000" cy="726848"/>
          </a:xfrm>
        </p:spPr>
        <p:txBody>
          <a:bodyPr>
            <a:noAutofit/>
          </a:bodyPr>
          <a:lstStyle/>
          <a:p>
            <a:r>
              <a:rPr lang="en-C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Do These Findings Mean for VAC?</a:t>
            </a:r>
            <a:endParaRPr lang="en-C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129119"/>
            <a:ext cx="8382000" cy="42755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C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Budget 2017 programs will enhance family support via: </a:t>
            </a:r>
          </a:p>
          <a:p>
            <a:pPr marL="857250" lvl="2" indent="-457200">
              <a:buFont typeface="Wingdings" panose="05000000000000000000" pitchFamily="2" charset="2"/>
              <a:buChar char="ü"/>
            </a:pPr>
            <a:r>
              <a:rPr lang="en-CA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Caregiver Recognition Benefit</a:t>
            </a:r>
          </a:p>
          <a:p>
            <a:pPr marL="857250" lvl="2" indent="-457200">
              <a:buFont typeface="Wingdings" panose="05000000000000000000" pitchFamily="2" charset="2"/>
              <a:buChar char="ü"/>
            </a:pP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Veteran and Family Well-Being Fund- investing in innovative ways to support Veterans and their families</a:t>
            </a:r>
            <a:endParaRPr lang="en-CA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2" indent="-457200">
              <a:buFont typeface="Wingdings" panose="05000000000000000000" pitchFamily="2" charset="2"/>
              <a:buChar char="ü"/>
            </a:pP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Expansion of the Veteran Family Program across all Military Family Resource </a:t>
            </a:r>
            <a:r>
              <a:rPr lang="en-US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Centres</a:t>
            </a:r>
            <a:endParaRPr lang="en-US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2" indent="-457200">
              <a:buFont typeface="Wingdings" panose="05000000000000000000" pitchFamily="2" charset="2"/>
              <a:buChar char="ü"/>
            </a:pP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Centre of Excellence on PTSD and related Mental Health conditions</a:t>
            </a:r>
          </a:p>
          <a:p>
            <a:pPr marL="400050" lvl="2" indent="0">
              <a:buFont typeface="Arial" pitchFamily="34" charset="0"/>
              <a:buNone/>
            </a:pPr>
            <a:endParaRPr lang="en-CA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C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Implementation of these programs and new program development should factor in the evidence including: </a:t>
            </a:r>
          </a:p>
          <a:p>
            <a:pPr marL="857250" lvl="2" indent="-457200">
              <a:buFont typeface="Wingdings" panose="05000000000000000000" pitchFamily="2" charset="2"/>
              <a:buChar char="ü"/>
            </a:pPr>
            <a:r>
              <a:rPr lang="en-CA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Direct outreach to families was cited as an area for improvement</a:t>
            </a:r>
          </a:p>
          <a:p>
            <a:pPr marL="857250" lvl="2" indent="-457200">
              <a:buFont typeface="Wingdings" panose="05000000000000000000" pitchFamily="2" charset="2"/>
              <a:buChar char="ü"/>
            </a:pPr>
            <a:r>
              <a:rPr lang="en-CA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Families found help via formal and informal peer support mechanisms</a:t>
            </a:r>
          </a:p>
          <a:p>
            <a:pPr marL="857250" lvl="2" indent="-457200">
              <a:buFont typeface="Wingdings" panose="05000000000000000000" pitchFamily="2" charset="2"/>
              <a:buChar char="ü"/>
            </a:pPr>
            <a:r>
              <a:rPr lang="en-CA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Assistance required to navigate system</a:t>
            </a:r>
          </a:p>
          <a:p>
            <a:pPr marL="857250" lvl="2" indent="-457200">
              <a:buFont typeface="Wingdings" panose="05000000000000000000" pitchFamily="2" charset="2"/>
              <a:buChar char="ü"/>
            </a:pPr>
            <a:r>
              <a:rPr lang="en-CA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Geographic isolation is a barrier</a:t>
            </a:r>
          </a:p>
          <a:p>
            <a:pPr marL="857250" lvl="2" indent="-457200">
              <a:buFont typeface="Wingdings" panose="05000000000000000000" pitchFamily="2" charset="2"/>
              <a:buChar char="ü"/>
            </a:pPr>
            <a:r>
              <a:rPr lang="en-CA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Families report benefits of online interactions </a:t>
            </a:r>
          </a:p>
          <a:p>
            <a:pPr marL="857250" lvl="2" indent="-457200">
              <a:buFont typeface="Wingdings" panose="05000000000000000000" pitchFamily="2" charset="2"/>
              <a:buChar char="ü"/>
            </a:pPr>
            <a:r>
              <a:rPr lang="en-CA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 does not necessarily flow through the Veteran to the family </a:t>
            </a:r>
            <a:endParaRPr lang="en-CA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45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52400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2324100"/>
            <a:ext cx="8382000" cy="403225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−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−"/>
            </a:pP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−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−"/>
            </a:pP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−"/>
            </a:pP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−"/>
            </a:pPr>
            <a:endParaRPr lang="en-US" sz="2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−"/>
            </a:pPr>
            <a:endParaRPr lang="en-US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−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−"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4799" y="1562100"/>
            <a:ext cx="8610601" cy="800100"/>
          </a:xfrm>
        </p:spPr>
        <p:txBody>
          <a:bodyPr>
            <a:noAutofit/>
          </a:bodyPr>
          <a:lstStyle/>
          <a:p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Understanding the Needs of Veteran Families: Building an Evidence Base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667531063"/>
              </p:ext>
            </p:extLst>
          </p:nvPr>
        </p:nvGraphicFramePr>
        <p:xfrm>
          <a:off x="450848" y="2125980"/>
          <a:ext cx="8464551" cy="4458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838200" y="4800600"/>
            <a:ext cx="8382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2007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905000" y="4123471"/>
            <a:ext cx="8382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3048000" y="3429000"/>
            <a:ext cx="8382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343400" y="2938035"/>
            <a:ext cx="8382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5943600" y="2514600"/>
            <a:ext cx="8382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7620000" y="2781567"/>
            <a:ext cx="724561" cy="724561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Rounded Rectangle 14"/>
          <p:cNvSpPr/>
          <p:nvPr/>
        </p:nvSpPr>
        <p:spPr>
          <a:xfrm>
            <a:off x="7429501" y="2269117"/>
            <a:ext cx="838200" cy="30480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2018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7664529" y="3674941"/>
            <a:ext cx="1562023" cy="897060"/>
            <a:chOff x="6248485" y="1836466"/>
            <a:chExt cx="1562023" cy="2028777"/>
          </a:xfrm>
        </p:grpSpPr>
        <p:sp>
          <p:nvSpPr>
            <p:cNvPr id="17" name="Rectangle 16"/>
            <p:cNvSpPr/>
            <p:nvPr/>
          </p:nvSpPr>
          <p:spPr>
            <a:xfrm>
              <a:off x="6248485" y="1836466"/>
              <a:ext cx="1562023" cy="202877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6248485" y="1836466"/>
              <a:ext cx="1562023" cy="20287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98647" tIns="0" rIns="0" bIns="0" numCol="1" spcCol="1270" anchor="t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 smtClean="0">
                  <a:solidFill>
                    <a:srgbClr val="FF0000"/>
                  </a:solidFill>
                </a:rPr>
                <a:t>Family Well-being   Qualitative  Study</a:t>
              </a:r>
              <a:endParaRPr lang="en-US" sz="1400" b="1" kern="12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63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52400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1" y="2104697"/>
            <a:ext cx="8229599" cy="4448504"/>
          </a:xfrm>
        </p:spPr>
        <p:txBody>
          <a:bodyPr>
            <a:normAutofit fontScale="92500" lnSpcReduction="20000"/>
          </a:bodyPr>
          <a:lstStyle/>
          <a:p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Family relationships are critical to the well-being and life satisfaction of both serving members and Veterans</a:t>
            </a:r>
          </a:p>
          <a:p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Military families show strengths in areas such as: </a:t>
            </a:r>
          </a:p>
          <a:p>
            <a:pPr lvl="1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esiliency</a:t>
            </a:r>
          </a:p>
          <a:p>
            <a:pPr lvl="1"/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loyalty</a:t>
            </a:r>
          </a:p>
          <a:p>
            <a:pPr lvl="1"/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resourcefulness</a:t>
            </a:r>
          </a:p>
          <a:p>
            <a:pPr lvl="1"/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pride</a:t>
            </a:r>
          </a:p>
          <a:p>
            <a:pPr lvl="1"/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Potential negative impacts of military service on families include:</a:t>
            </a:r>
          </a:p>
          <a:p>
            <a:pPr lvl="1"/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divorce</a:t>
            </a:r>
          </a:p>
          <a:p>
            <a:pPr lvl="1"/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financial insecurity</a:t>
            </a:r>
          </a:p>
          <a:p>
            <a:pPr lvl="1"/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stress</a:t>
            </a:r>
          </a:p>
          <a:p>
            <a:pPr lvl="1"/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lower life satisfaction</a:t>
            </a:r>
          </a:p>
          <a:p>
            <a:pPr lvl="1"/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mental health problems</a:t>
            </a:r>
          </a:p>
          <a:p>
            <a:pPr lvl="1"/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behavioural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issues in children</a:t>
            </a:r>
          </a:p>
          <a:p>
            <a:pPr lvl="1"/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career sacrifices for the spouse</a:t>
            </a:r>
          </a:p>
          <a:p>
            <a:pPr lvl="1"/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lower spousal income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428750"/>
            <a:ext cx="8610601" cy="8001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Did Prior Research Tell Us?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82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52400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1" y="2104697"/>
            <a:ext cx="8229599" cy="4448504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Families of injured Veterans may be more likely to face:	</a:t>
            </a:r>
          </a:p>
          <a:p>
            <a:pPr lvl="1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Social isolation</a:t>
            </a:r>
          </a:p>
          <a:p>
            <a:pPr lvl="1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Negative health impacts (e.g. caregiver burnout, stress, depression)</a:t>
            </a:r>
          </a:p>
          <a:p>
            <a:pPr lvl="1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Lower incomes</a:t>
            </a:r>
          </a:p>
          <a:p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Areas identified as opportunities to support families included: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nformation and engagement (outreach targeted at families)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ducation and support for informal caregiving role</a:t>
            </a:r>
          </a:p>
          <a:p>
            <a:pPr lvl="1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help navigating systems and supports (e.g., CAF, VAC, provincial, NGO)</a:t>
            </a:r>
          </a:p>
          <a:p>
            <a:pPr lvl="1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 during transition process</a:t>
            </a:r>
          </a:p>
          <a:p>
            <a:pPr lvl="1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recognition for their support to Veterans and contributions as a military family</a:t>
            </a:r>
          </a:p>
          <a:p>
            <a:pPr lvl="1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compensation for loss of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labour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market earnings/financial support while caregiving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Additional research required on families of Canadian Veterans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428750"/>
            <a:ext cx="8610601" cy="8001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Did Prior Research Tell Us?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4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85625"/>
            <a:ext cx="8382000" cy="3970725"/>
          </a:xfrm>
        </p:spPr>
        <p:txBody>
          <a:bodyPr>
            <a:normAutofit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C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Qualitative study on the well-being of families of CAF Veterans with mental health problems:</a:t>
            </a:r>
          </a:p>
          <a:p>
            <a:pPr marL="742950" lvl="2" indent="-342900">
              <a:buFont typeface="Arial" panose="020B0604020202020204" pitchFamily="34" charset="0"/>
              <a:buChar char="−"/>
            </a:pPr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Examined family impacts, well-being,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whether they accessed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supports (and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if so, d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they find these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beneficial).</a:t>
            </a:r>
          </a:p>
          <a:p>
            <a:pPr marL="742950" lvl="2" indent="-342900">
              <a:buFont typeface="Arial" panose="020B0604020202020204" pitchFamily="34" charset="0"/>
              <a:buChar char="−"/>
            </a:pPr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Contracted through Canadian Institute for Military and Veteran Health Research</a:t>
            </a:r>
          </a:p>
          <a:p>
            <a:pPr marL="742950" lvl="2" indent="-342900">
              <a:buFont typeface="Arial" panose="020B0604020202020204" pitchFamily="34" charset="0"/>
              <a:buChar char="−"/>
            </a:pPr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27 in-depth interviews and 3 focus groups across the country (both English and French)</a:t>
            </a:r>
          </a:p>
          <a:p>
            <a:pPr marL="742950" lvl="2" indent="-342900">
              <a:buFont typeface="Arial" panose="020B0604020202020204" pitchFamily="34" charset="0"/>
              <a:buChar char="−"/>
            </a:pPr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Final report provided to VAC in February 2018</a:t>
            </a:r>
          </a:p>
          <a:p>
            <a:pPr marL="857250" lvl="2" indent="-457200"/>
            <a:endParaRPr lang="en-CA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2" indent="-457200"/>
            <a:endParaRPr lang="en-CA" sz="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1657076"/>
            <a:ext cx="8305800" cy="726848"/>
          </a:xfrm>
        </p:spPr>
        <p:txBody>
          <a:bodyPr>
            <a:noAutofit/>
          </a:bodyPr>
          <a:lstStyle/>
          <a:p>
            <a:r>
              <a:rPr lang="en-C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New Research: </a:t>
            </a:r>
            <a:r>
              <a:rPr lang="en-CA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“Family Well-Being” Study</a:t>
            </a:r>
            <a:endParaRPr lang="en-CA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75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1474"/>
            <a:ext cx="8382000" cy="4154876"/>
          </a:xfrm>
        </p:spPr>
        <p:txBody>
          <a:bodyPr>
            <a:normAutofit fontScale="85000" lnSpcReduction="20000"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C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Conducted by expert Canadian academic qualitative researchers independent of Veterans Affairs Canada.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C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Methodology minimized bias and used standard data analysis techniques.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Qualitative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approach adds depth of understanding to the LASS quantitative population-level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findings.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Canadian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Most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qualitative Veteran family research has been done in other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countries.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Veterans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in the respondent families represented a variety of ranks,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service environment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experiences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during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military to civilian transition.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These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strengths indicate strong evidence and good certainty of conclusions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en-CA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2" indent="-457200"/>
            <a:endParaRPr lang="en-CA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2" indent="-457200"/>
            <a:endParaRPr lang="en-CA" sz="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1474627"/>
            <a:ext cx="7391400" cy="726848"/>
          </a:xfrm>
        </p:spPr>
        <p:txBody>
          <a:bodyPr>
            <a:noAutofit/>
          </a:bodyPr>
          <a:lstStyle/>
          <a:p>
            <a:r>
              <a:rPr lang="en-C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Study Strengths</a:t>
            </a:r>
            <a:endParaRPr lang="en-C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42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382000" cy="4191000"/>
          </a:xfrm>
        </p:spPr>
        <p:txBody>
          <a:bodyPr>
            <a:normAutofit lnSpcReduction="10000"/>
          </a:bodyPr>
          <a:lstStyle/>
          <a:p>
            <a:pPr marL="457200" lvl="1" indent="-457200">
              <a:buFont typeface="Arial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Changes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 family structure, roles and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functioning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Challenges to identity (giving up jobs, switching from spouse to caregiver, etc.)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Veteran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not present as a spouse or parent; spouses/ children in caregiving roles; constant vigilance: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“walking on eggshells”</a:t>
            </a:r>
            <a:endParaRPr lang="en-US" sz="17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-457200">
              <a:buFont typeface="Arial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Relationship issues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Lack of intimacy; extramarital affairs; Veteran not that same person</a:t>
            </a:r>
          </a:p>
          <a:p>
            <a:pPr marL="457200" lvl="1" indent="-457200">
              <a:buFont typeface="Arial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Financial tension and instability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Veteran and/or spouse may have to reduce or quit working.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“…I’ve had to quit my job in order to take care of him.” </a:t>
            </a:r>
          </a:p>
          <a:p>
            <a:pPr marL="457200" lvl="1" indent="-457200">
              <a:buFont typeface="Arial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Feelings of isolation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Overall, relationships outside the home were often hard to maintain.” 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Spouses reported burnout, depression, anxiety (in themselves and children)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Some families developed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stronger resiliency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and reconnected to family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priorities</a:t>
            </a:r>
            <a:r>
              <a:rPr lang="en-C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CA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883" y="1559152"/>
            <a:ext cx="9144000" cy="726848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Impacts of Veterans’ Mental Health Problem(s)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Family</a:t>
            </a:r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91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43437"/>
            <a:ext cx="8382000" cy="3970725"/>
          </a:xfrm>
        </p:spPr>
        <p:txBody>
          <a:bodyPr>
            <a:normAutofit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Family support is critical and potentially lifesaving 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I think that we’ve been a positive thing for him. Because I don’t think that if we were not there, I don’t think he’d still be here. I think he would have taken his own life at some point.”  </a:t>
            </a:r>
          </a:p>
          <a:p>
            <a:pPr marL="457200" lvl="1" indent="-457200">
              <a:buFont typeface="Arial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Veteran’s behavior impacts the family and vice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versa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2" indent="-342900">
              <a:buFont typeface="Arial" pitchFamily="34" charset="0"/>
              <a:buChar char="−"/>
            </a:pPr>
            <a:r>
              <a:rPr lang="en-US" sz="1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“(the Veteran) having a good day can also depend on whether you’re having a good day, and if your kids are having as a good day.”  </a:t>
            </a:r>
          </a:p>
          <a:p>
            <a:pPr marL="457200" lvl="1" indent="-457200">
              <a:buFont typeface="Arial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Some Veterans experienced guilt about the impact of his mental health on the family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“Like, he feels a lot of guilt because he can’t be at the, the kids’ school plays or, or when they’re getting awards, or whatever. He, he can’t be around that.”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1459157"/>
            <a:ext cx="9144000" cy="726848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How Family Life Impacts Veteran Well-being during MCT</a:t>
            </a:r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0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28982"/>
            <a:ext cx="8382000" cy="4592493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Informal supports with positive experiences: </a:t>
            </a:r>
          </a:p>
          <a:p>
            <a:pPr marL="857250" lvl="2" indent="-457200">
              <a:buFont typeface="Arial" panose="020B0604020202020204" pitchFamily="34" charset="0"/>
              <a:buChar char="−"/>
            </a:pP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Social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support from family or friends and other military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spouses with shared identity</a:t>
            </a: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2" indent="-457200">
              <a:buFont typeface="Arial" panose="020B0604020202020204" pitchFamily="34" charset="0"/>
              <a:buChar char="−"/>
            </a:pP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Social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media, such as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Facebook and online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supportive networks and resources</a:t>
            </a:r>
          </a:p>
          <a:p>
            <a:pPr marL="857250" lvl="2" indent="-457200">
              <a:buFont typeface="Arial" panose="020B0604020202020204" pitchFamily="34" charset="0"/>
              <a:buChar char="−"/>
            </a:pP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Employers/co-workers </a:t>
            </a: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2" indent="-457200">
              <a:buFont typeface="Arial" panose="020B0604020202020204" pitchFamily="34" charset="0"/>
              <a:buChar char="−"/>
            </a:pP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Pets</a:t>
            </a: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2" indent="-457200">
              <a:buFont typeface="Arial" panose="020B0604020202020204" pitchFamily="34" charset="0"/>
              <a:buChar char="−"/>
            </a:pP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Exercise</a:t>
            </a:r>
          </a:p>
          <a:p>
            <a:pPr marL="400050" lvl="2" indent="0">
              <a:buNone/>
            </a:pP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2" indent="-34290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Formal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supports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with positive experiences:</a:t>
            </a:r>
          </a:p>
          <a:p>
            <a:pPr marL="857250" lvl="2" indent="-457200">
              <a:buFont typeface="Arial" pitchFamily="34" charset="0"/>
              <a:buChar char="−"/>
            </a:pP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Individual counselling</a:t>
            </a:r>
          </a:p>
          <a:p>
            <a:pPr marL="857250" lvl="2" indent="-457200">
              <a:buFont typeface="Arial" pitchFamily="34" charset="0"/>
              <a:buChar char="−"/>
            </a:pP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Psychoeducation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to help families understand what the Veteran is going through</a:t>
            </a:r>
          </a:p>
          <a:p>
            <a:pPr marL="857250" lvl="2" indent="-457200">
              <a:buFont typeface="Arial" pitchFamily="34" charset="0"/>
              <a:buChar char="−"/>
            </a:pP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Couples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counseling</a:t>
            </a:r>
          </a:p>
          <a:p>
            <a:pPr marL="857250" lvl="2" indent="-457200">
              <a:buFont typeface="Arial" pitchFamily="34" charset="0"/>
              <a:buChar char="−"/>
            </a:pP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Peer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support (Operational Stress Injury Social Support [OSISS], Military Family Resource 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Centres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[MFRC])</a:t>
            </a:r>
          </a:p>
          <a:p>
            <a:pPr marL="857250" lvl="2" indent="-457200">
              <a:buFont typeface="Arial" pitchFamily="34" charset="0"/>
              <a:buChar char="−"/>
            </a:pP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Service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animals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Advocacy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groups</a:t>
            </a:r>
          </a:p>
          <a:p>
            <a:pPr marL="857250" lvl="2" indent="-457200">
              <a:buFont typeface="Arial" pitchFamily="34" charset="0"/>
              <a:buChar char="−"/>
            </a:pP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Financial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benefits </a:t>
            </a:r>
            <a:endParaRPr lang="en-US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2" indent="0">
              <a:buNone/>
            </a:pPr>
            <a:r>
              <a:rPr lang="en-US" sz="19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		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1450564"/>
            <a:ext cx="9144000" cy="726848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Families Accessed a Variety of Supports</a:t>
            </a:r>
            <a:endParaRPr lang="en-C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57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32720</TotalTime>
  <Words>1298</Words>
  <Application>Microsoft Office PowerPoint</Application>
  <PresentationFormat>On-screen Show (4:3)</PresentationFormat>
  <Paragraphs>184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Wingdings</vt:lpstr>
      <vt:lpstr>Office Theme</vt:lpstr>
      <vt:lpstr>Custom Design</vt:lpstr>
      <vt:lpstr>1_Custom Design</vt:lpstr>
      <vt:lpstr>NEW RESEARCH ON VETERAN FAMILIES: Qualitative Study on the Health and Well-being of Families of Canadian Armed Forces Veterans with Mental Health Problems     JUNE  2018</vt:lpstr>
      <vt:lpstr>Understanding the Needs of Veteran Families: Building an Evidence Base</vt:lpstr>
      <vt:lpstr>What Did Prior Research Tell Us?</vt:lpstr>
      <vt:lpstr>What Did Prior Research Tell Us?</vt:lpstr>
      <vt:lpstr>New Research: 2018 “Family Well-Being” Study</vt:lpstr>
      <vt:lpstr>Study Strengths</vt:lpstr>
      <vt:lpstr>Impacts of Veterans’ Mental Health Problem(s) on the Family</vt:lpstr>
      <vt:lpstr> How Family Life Impacts Veteran Well-being during MCT</vt:lpstr>
      <vt:lpstr>Families Accessed a Variety of Supports</vt:lpstr>
      <vt:lpstr>Families Identified Barriers</vt:lpstr>
      <vt:lpstr>Suggestions from Family Members</vt:lpstr>
      <vt:lpstr>What Do We Know Now?</vt:lpstr>
      <vt:lpstr>What Is New From This Study?</vt:lpstr>
      <vt:lpstr>What Do These Findings Mean for VAC?</vt:lpstr>
    </vt:vector>
  </TitlesOfParts>
  <Company>Veterans Affairs Canada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SLSAMSON</dc:creator>
  <cp:lastModifiedBy>Megan MacEwen</cp:lastModifiedBy>
  <cp:revision>947</cp:revision>
  <cp:lastPrinted>2018-02-22T17:25:36Z</cp:lastPrinted>
  <dcterms:created xsi:type="dcterms:W3CDTF">2011-04-07T11:20:50Z</dcterms:created>
  <dcterms:modified xsi:type="dcterms:W3CDTF">2018-06-18T17:15:25Z</dcterms:modified>
</cp:coreProperties>
</file>